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5"/>
  </p:notesMasterIdLst>
  <p:sldIdLst>
    <p:sldId id="256" r:id="rId2"/>
    <p:sldId id="284" r:id="rId3"/>
    <p:sldId id="267" r:id="rId4"/>
    <p:sldId id="285" r:id="rId5"/>
    <p:sldId id="287" r:id="rId6"/>
    <p:sldId id="288" r:id="rId7"/>
    <p:sldId id="289" r:id="rId8"/>
    <p:sldId id="290" r:id="rId9"/>
    <p:sldId id="291" r:id="rId10"/>
    <p:sldId id="292" r:id="rId11"/>
    <p:sldId id="293" r:id="rId12"/>
    <p:sldId id="295" r:id="rId13"/>
    <p:sldId id="294" r:id="rId14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8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E35ED0-F140-4A3E-8E97-744048971F15}" type="datetimeFigureOut">
              <a:rPr lang="de-CH" smtClean="0"/>
              <a:pPr/>
              <a:t>09.05.2013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0965E1-EFB7-47A7-AC7C-06A919E53253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xmlns="" val="1960072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A5452-7480-450B-A12F-D491D3787316}" type="datetimeFigureOut">
              <a:rPr lang="de-CH" smtClean="0"/>
              <a:pPr/>
              <a:t>09.05.2013</a:t>
            </a:fld>
            <a:endParaRPr lang="de-CH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64BE45A-9159-4D25-A7E7-8EE578DF11DB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A5452-7480-450B-A12F-D491D3787316}" type="datetimeFigureOut">
              <a:rPr lang="de-CH" smtClean="0"/>
              <a:pPr/>
              <a:t>09.05.2013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BE45A-9159-4D25-A7E7-8EE578DF11DB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364BE45A-9159-4D25-A7E7-8EE578DF11DB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A5452-7480-450B-A12F-D491D3787316}" type="datetimeFigureOut">
              <a:rPr lang="de-CH" smtClean="0"/>
              <a:pPr/>
              <a:t>09.05.2013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A5452-7480-450B-A12F-D491D3787316}" type="datetimeFigureOut">
              <a:rPr lang="de-CH" smtClean="0"/>
              <a:pPr/>
              <a:t>09.05.2013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364BE45A-9159-4D25-A7E7-8EE578DF11DB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A5452-7480-450B-A12F-D491D3787316}" type="datetimeFigureOut">
              <a:rPr lang="de-CH" smtClean="0"/>
              <a:pPr/>
              <a:t>09.05.2013</a:t>
            </a:fld>
            <a:endParaRPr lang="de-CH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64BE45A-9159-4D25-A7E7-8EE578DF11DB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9E4A5452-7480-450B-A12F-D491D3787316}" type="datetimeFigureOut">
              <a:rPr lang="de-CH" smtClean="0"/>
              <a:pPr/>
              <a:t>09.05.2013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BE45A-9159-4D25-A7E7-8EE578DF11DB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A5452-7480-450B-A12F-D491D3787316}" type="datetimeFigureOut">
              <a:rPr lang="de-CH" smtClean="0"/>
              <a:pPr/>
              <a:t>09.05.2013</a:t>
            </a:fld>
            <a:endParaRPr lang="de-C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de-CH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364BE45A-9159-4D25-A7E7-8EE578DF11DB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A5452-7480-450B-A12F-D491D3787316}" type="datetimeFigureOut">
              <a:rPr lang="de-CH" smtClean="0"/>
              <a:pPr/>
              <a:t>09.05.2013</a:t>
            </a:fld>
            <a:endParaRPr lang="de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364BE45A-9159-4D25-A7E7-8EE578DF11DB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A5452-7480-450B-A12F-D491D3787316}" type="datetimeFigureOut">
              <a:rPr lang="de-CH" smtClean="0"/>
              <a:pPr/>
              <a:t>09.05.2013</a:t>
            </a:fld>
            <a:endParaRPr lang="de-C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64BE45A-9159-4D25-A7E7-8EE578DF11DB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64BE45A-9159-4D25-A7E7-8EE578DF11DB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A5452-7480-450B-A12F-D491D3787316}" type="datetimeFigureOut">
              <a:rPr lang="de-CH" smtClean="0"/>
              <a:pPr/>
              <a:t>09.05.2013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de-CH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364BE45A-9159-4D25-A7E7-8EE578DF11DB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9E4A5452-7480-450B-A12F-D491D3787316}" type="datetimeFigureOut">
              <a:rPr lang="de-CH" smtClean="0"/>
              <a:pPr/>
              <a:t>09.05.2013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de-C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9E4A5452-7480-450B-A12F-D491D3787316}" type="datetimeFigureOut">
              <a:rPr lang="de-CH" smtClean="0"/>
              <a:pPr/>
              <a:t>09.05.2013</a:t>
            </a:fld>
            <a:endParaRPr lang="de-C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de-CH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64BE45A-9159-4D25-A7E7-8EE578DF11DB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CH" dirty="0" smtClean="0"/>
              <a:t>Abwasserreinigung</a:t>
            </a:r>
            <a:endParaRPr lang="de-CH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CH" dirty="0" smtClean="0"/>
              <a:t>Wasser</a:t>
            </a:r>
            <a:endParaRPr lang="de-CH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609942" y="431629"/>
            <a:ext cx="164500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CH" sz="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Entstanden im Rahmen des</a:t>
            </a:r>
            <a:br>
              <a:rPr kumimoji="0" lang="de-CH" sz="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de-CH" sz="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Integrativen </a:t>
            </a:r>
            <a:r>
              <a:rPr lang="de-CH" sz="800" dirty="0" smtClean="0">
                <a:solidFill>
                  <a:schemeClr val="bg1">
                    <a:lumMod val="50000"/>
                  </a:schemeClr>
                </a:solidFill>
                <a:latin typeface="Sylfaen" pitchFamily="18" charset="0"/>
                <a:ea typeface="Calibri" pitchFamily="34" charset="0"/>
                <a:cs typeface="Times New Roman" pitchFamily="18" charset="0"/>
              </a:rPr>
              <a:t>P</a:t>
            </a:r>
            <a:r>
              <a:rPr kumimoji="0" lang="de-CH" sz="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rojekts </a:t>
            </a:r>
            <a:r>
              <a:rPr kumimoji="0" lang="de-CH" sz="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2012/13 des </a:t>
            </a:r>
            <a:br>
              <a:rPr kumimoji="0" lang="de-CH" sz="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de-CH" sz="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Geographischen Institutes </a:t>
            </a:r>
            <a:br>
              <a:rPr kumimoji="0" lang="de-CH" sz="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de-CH" sz="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der Universit</a:t>
            </a:r>
            <a:r>
              <a:rPr kumimoji="0" lang="de-CH" sz="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ä</a:t>
            </a:r>
            <a:r>
              <a:rPr kumimoji="0" lang="de-CH" sz="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t Z</a:t>
            </a:r>
            <a:r>
              <a:rPr kumimoji="0" lang="de-CH" sz="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ü</a:t>
            </a:r>
            <a:r>
              <a:rPr kumimoji="0" lang="de-CH" sz="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rich</a:t>
            </a:r>
            <a:endParaRPr kumimoji="0" lang="de-CH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1519" y="431630"/>
            <a:ext cx="377825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42727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de-CH" sz="3200" dirty="0" smtClean="0"/>
              <a:t>20. Jahrhundert - Heute</a:t>
            </a:r>
            <a:endParaRPr lang="de-CH" sz="3200" dirty="0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6609942" y="431629"/>
            <a:ext cx="164500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CH" sz="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Entstanden im Rahmen des</a:t>
            </a:r>
            <a:br>
              <a:rPr kumimoji="0" lang="de-CH" sz="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de-CH" sz="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Integrativen </a:t>
            </a:r>
            <a:r>
              <a:rPr kumimoji="0" lang="de-CH" sz="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Projekts </a:t>
            </a:r>
            <a:r>
              <a:rPr kumimoji="0" lang="de-CH" sz="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2012/13 des </a:t>
            </a:r>
            <a:br>
              <a:rPr kumimoji="0" lang="de-CH" sz="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de-CH" sz="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Geographischen Institutes </a:t>
            </a:r>
            <a:br>
              <a:rPr kumimoji="0" lang="de-CH" sz="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de-CH" sz="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der Universit</a:t>
            </a:r>
            <a:r>
              <a:rPr kumimoji="0" lang="de-CH" sz="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ä</a:t>
            </a:r>
            <a:r>
              <a:rPr kumimoji="0" lang="de-CH" sz="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t Z</a:t>
            </a:r>
            <a:r>
              <a:rPr kumimoji="0" lang="de-CH" sz="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ü</a:t>
            </a:r>
            <a:r>
              <a:rPr kumimoji="0" lang="de-CH" sz="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rich</a:t>
            </a:r>
            <a:endParaRPr kumimoji="0" lang="de-CH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1519" y="431630"/>
            <a:ext cx="377825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 descr="http://www.bafu.admin.ch/dokumentation/umwelt/12035/12044/index.html?lang=de&amp;image=NHzLpZeg7t,lnp6I0NTU042l2Z6ln1acy4Zn4Z2qZpnO2Yuq2Z6gpJCGfIF2gmym162bpYbqjKbNpKCVm67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636912"/>
            <a:ext cx="7776864" cy="2703028"/>
          </a:xfrm>
          <a:prstGeom prst="rect">
            <a:avLst/>
          </a:prstGeom>
          <a:noFill/>
        </p:spPr>
      </p:pic>
      <p:sp>
        <p:nvSpPr>
          <p:cNvPr id="11" name="Rechteck 10"/>
          <p:cNvSpPr/>
          <p:nvPr/>
        </p:nvSpPr>
        <p:spPr>
          <a:xfrm>
            <a:off x="179512" y="6021288"/>
            <a:ext cx="8712968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sz="1050" dirty="0" smtClean="0"/>
              <a:t>Quelle Bild: http</a:t>
            </a:r>
            <a:r>
              <a:rPr lang="de-CH" sz="1050" dirty="0" smtClean="0"/>
              <a:t>://</a:t>
            </a:r>
            <a:r>
              <a:rPr lang="de-CH" sz="1050" dirty="0" smtClean="0"/>
              <a:t>www.bafu.admin.ch/dokumentation/umwelt/12035/12044/index.html?lang=de&amp;image=NHzLpZeg7t,lnp6I0NTU042l2Z6ln1acy4Zn4Z2qZpnO2Yuq2Z6gpJCGfIF2gmym162bpYbqjKbNpKCVm67p (Zugriff: 9.5.2013)</a:t>
            </a:r>
            <a:endParaRPr lang="de-CH" sz="1050" dirty="0"/>
          </a:p>
        </p:txBody>
      </p:sp>
    </p:spTree>
    <p:extLst>
      <p:ext uri="{BB962C8B-B14F-4D97-AF65-F5344CB8AC3E}">
        <p14:creationId xmlns:p14="http://schemas.microsoft.com/office/powerpoint/2010/main" xmlns="" val="2093568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de-CH" sz="3200" dirty="0" smtClean="0"/>
              <a:t>Weltweite Situation Heute</a:t>
            </a:r>
            <a:endParaRPr lang="de-CH" sz="3200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de-CH" dirty="0" smtClean="0"/>
              <a:t>Diskussion</a:t>
            </a:r>
          </a:p>
          <a:p>
            <a:pPr lvl="1"/>
            <a:r>
              <a:rPr lang="de-CH" sz="2300" dirty="0" smtClean="0"/>
              <a:t>Ist die Situation überall so wie in Europa?</a:t>
            </a:r>
            <a:endParaRPr lang="de-CH" sz="1900" dirty="0" smtClean="0"/>
          </a:p>
          <a:p>
            <a:pPr lvl="1"/>
            <a:r>
              <a:rPr lang="de-CH" sz="2300" dirty="0" smtClean="0"/>
              <a:t>Gibt es Länder in denen keine Kläranlagen existieren?</a:t>
            </a:r>
            <a:endParaRPr lang="de-CH" sz="1900" dirty="0" smtClean="0"/>
          </a:p>
          <a:p>
            <a:pPr lvl="1"/>
            <a:r>
              <a:rPr lang="de-CH" sz="2300" dirty="0" smtClean="0"/>
              <a:t>Wie funktioniert die Abwasserentsorgung in diesen Ländern?</a:t>
            </a:r>
            <a:endParaRPr lang="de-CH" sz="1900" dirty="0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6609942" y="431629"/>
            <a:ext cx="164500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CH" sz="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Entstanden im Rahmen des</a:t>
            </a:r>
            <a:br>
              <a:rPr kumimoji="0" lang="de-CH" sz="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de-CH" sz="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Integrativen </a:t>
            </a:r>
            <a:r>
              <a:rPr kumimoji="0" lang="de-CH" sz="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Projekts </a:t>
            </a:r>
            <a:r>
              <a:rPr kumimoji="0" lang="de-CH" sz="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2012/13 des </a:t>
            </a:r>
            <a:br>
              <a:rPr kumimoji="0" lang="de-CH" sz="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de-CH" sz="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Geographischen Institutes </a:t>
            </a:r>
            <a:br>
              <a:rPr kumimoji="0" lang="de-CH" sz="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de-CH" sz="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der Universit</a:t>
            </a:r>
            <a:r>
              <a:rPr kumimoji="0" lang="de-CH" sz="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ä</a:t>
            </a:r>
            <a:r>
              <a:rPr kumimoji="0" lang="de-CH" sz="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t Z</a:t>
            </a:r>
            <a:r>
              <a:rPr kumimoji="0" lang="de-CH" sz="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ü</a:t>
            </a:r>
            <a:r>
              <a:rPr kumimoji="0" lang="de-CH" sz="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rich</a:t>
            </a:r>
            <a:endParaRPr kumimoji="0" lang="de-CH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1519" y="431630"/>
            <a:ext cx="377825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33512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de-CH" sz="3200" dirty="0" smtClean="0"/>
              <a:t>Weltweite Situation Heute</a:t>
            </a:r>
            <a:endParaRPr lang="de-CH" sz="3200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de-CH" dirty="0" smtClean="0"/>
              <a:t>2’500’000’000 Menschen benutzen noch heute offene Latrinen, Eimer, schlecht geführte Gemeinschaftstoiletten oder haben gar keinen Zugang zu sanitären Einrichtungen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6609942" y="431629"/>
            <a:ext cx="164500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CH" sz="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Entstanden im Rahmen des</a:t>
            </a:r>
            <a:br>
              <a:rPr kumimoji="0" lang="de-CH" sz="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de-CH" sz="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Integrativen </a:t>
            </a:r>
            <a:r>
              <a:rPr kumimoji="0" lang="de-CH" sz="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Projekts </a:t>
            </a:r>
            <a:r>
              <a:rPr kumimoji="0" lang="de-CH" sz="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2012/13 des </a:t>
            </a:r>
            <a:br>
              <a:rPr kumimoji="0" lang="de-CH" sz="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de-CH" sz="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Geographischen Institutes </a:t>
            </a:r>
            <a:br>
              <a:rPr kumimoji="0" lang="de-CH" sz="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de-CH" sz="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der Universit</a:t>
            </a:r>
            <a:r>
              <a:rPr kumimoji="0" lang="de-CH" sz="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ä</a:t>
            </a:r>
            <a:r>
              <a:rPr kumimoji="0" lang="de-CH" sz="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t Z</a:t>
            </a:r>
            <a:r>
              <a:rPr kumimoji="0" lang="de-CH" sz="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ü</a:t>
            </a:r>
            <a:r>
              <a:rPr kumimoji="0" lang="de-CH" sz="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rich</a:t>
            </a:r>
            <a:endParaRPr kumimoji="0" lang="de-CH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1519" y="431630"/>
            <a:ext cx="377825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0700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de-CH" sz="3200" dirty="0" smtClean="0"/>
              <a:t>Weltweite Situation Heute</a:t>
            </a:r>
            <a:endParaRPr lang="de-CH" sz="32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628800"/>
            <a:ext cx="5306427" cy="424847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6609942" y="431629"/>
            <a:ext cx="164500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CH" sz="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Entstanden im Rahmen des</a:t>
            </a:r>
            <a:br>
              <a:rPr kumimoji="0" lang="de-CH" sz="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de-CH" sz="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Integrativen </a:t>
            </a:r>
            <a:r>
              <a:rPr kumimoji="0" lang="de-CH" sz="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Projekts </a:t>
            </a:r>
            <a:r>
              <a:rPr kumimoji="0" lang="de-CH" sz="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2012/13 des </a:t>
            </a:r>
            <a:br>
              <a:rPr kumimoji="0" lang="de-CH" sz="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de-CH" sz="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Geographischen Institutes </a:t>
            </a:r>
            <a:br>
              <a:rPr kumimoji="0" lang="de-CH" sz="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de-CH" sz="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der Universit</a:t>
            </a:r>
            <a:r>
              <a:rPr kumimoji="0" lang="de-CH" sz="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ä</a:t>
            </a:r>
            <a:r>
              <a:rPr kumimoji="0" lang="de-CH" sz="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t Z</a:t>
            </a:r>
            <a:r>
              <a:rPr kumimoji="0" lang="de-CH" sz="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ü</a:t>
            </a:r>
            <a:r>
              <a:rPr kumimoji="0" lang="de-CH" sz="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rich</a:t>
            </a:r>
            <a:endParaRPr kumimoji="0" lang="de-CH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1519" y="431630"/>
            <a:ext cx="377825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13737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CH" dirty="0" smtClean="0"/>
              <a:t>Geschichte der Abwasserentsorgung</a:t>
            </a:r>
            <a:endParaRPr lang="de-CH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CH" dirty="0" smtClean="0"/>
              <a:t>Abwasserreinigung</a:t>
            </a:r>
            <a:endParaRPr lang="de-CH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609942" y="431629"/>
            <a:ext cx="164500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CH" sz="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Entstanden im Rahmen des</a:t>
            </a:r>
            <a:br>
              <a:rPr kumimoji="0" lang="de-CH" sz="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de-CH" sz="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Integrativen </a:t>
            </a:r>
            <a:r>
              <a:rPr kumimoji="0" lang="de-CH" sz="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Projekts </a:t>
            </a:r>
            <a:r>
              <a:rPr kumimoji="0" lang="de-CH" sz="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2012/13 des </a:t>
            </a:r>
            <a:br>
              <a:rPr kumimoji="0" lang="de-CH" sz="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de-CH" sz="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Geographischen Institutes </a:t>
            </a:r>
            <a:br>
              <a:rPr kumimoji="0" lang="de-CH" sz="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de-CH" sz="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der Universit</a:t>
            </a:r>
            <a:r>
              <a:rPr kumimoji="0" lang="de-CH" sz="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ä</a:t>
            </a:r>
            <a:r>
              <a:rPr kumimoji="0" lang="de-CH" sz="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t Z</a:t>
            </a:r>
            <a:r>
              <a:rPr kumimoji="0" lang="de-CH" sz="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ü</a:t>
            </a:r>
            <a:r>
              <a:rPr kumimoji="0" lang="de-CH" sz="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rich</a:t>
            </a:r>
            <a:endParaRPr kumimoji="0" lang="de-CH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1519" y="431630"/>
            <a:ext cx="377825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68822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de-CH" sz="3200" dirty="0" smtClean="0"/>
              <a:t>Römer und andere alte Kulturen</a:t>
            </a:r>
            <a:endParaRPr lang="de-CH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de-CH" sz="2800" dirty="0" smtClean="0"/>
              <a:t>Weit entwickelte Entwässerungssysteme bekannt</a:t>
            </a:r>
          </a:p>
          <a:p>
            <a:r>
              <a:rPr lang="de-CH" sz="2800" dirty="0" smtClean="0"/>
              <a:t>Aquädukte und Latrinen der Römer</a:t>
            </a:r>
            <a:endParaRPr lang="de-CH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2780929"/>
            <a:ext cx="2232248" cy="177835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792296"/>
            <a:ext cx="1870720" cy="23040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1029" name="Picture 5" descr="http://www.regiolive.ch/upload/tmp/430__82575_aquaeductus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449" b="6938"/>
          <a:stretch/>
        </p:blipFill>
        <p:spPr bwMode="auto">
          <a:xfrm>
            <a:off x="5940152" y="2780929"/>
            <a:ext cx="2304256" cy="174567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6609942" y="431629"/>
            <a:ext cx="164500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CH" sz="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Entstanden im Rahmen des</a:t>
            </a:r>
            <a:br>
              <a:rPr kumimoji="0" lang="de-CH" sz="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de-CH" sz="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Integrativen </a:t>
            </a:r>
            <a:r>
              <a:rPr kumimoji="0" lang="de-CH" sz="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Projekts </a:t>
            </a:r>
            <a:r>
              <a:rPr kumimoji="0" lang="de-CH" sz="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2012/13 des </a:t>
            </a:r>
            <a:br>
              <a:rPr kumimoji="0" lang="de-CH" sz="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de-CH" sz="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Geographischen Institutes </a:t>
            </a:r>
            <a:br>
              <a:rPr kumimoji="0" lang="de-CH" sz="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de-CH" sz="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der Universit</a:t>
            </a:r>
            <a:r>
              <a:rPr kumimoji="0" lang="de-CH" sz="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ä</a:t>
            </a:r>
            <a:r>
              <a:rPr kumimoji="0" lang="de-CH" sz="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t Z</a:t>
            </a:r>
            <a:r>
              <a:rPr kumimoji="0" lang="de-CH" sz="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ü</a:t>
            </a:r>
            <a:r>
              <a:rPr kumimoji="0" lang="de-CH" sz="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rich</a:t>
            </a:r>
            <a:endParaRPr kumimoji="0" lang="de-CH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1519" y="431630"/>
            <a:ext cx="377825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feld 11"/>
          <p:cNvSpPr txBox="1"/>
          <p:nvPr/>
        </p:nvSpPr>
        <p:spPr>
          <a:xfrm>
            <a:off x="179512" y="6453336"/>
            <a:ext cx="288032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050" dirty="0" smtClean="0"/>
              <a:t>Quelle Bilder: Google Latrinen</a:t>
            </a:r>
            <a:endParaRPr lang="de-CH" sz="1050" dirty="0"/>
          </a:p>
        </p:txBody>
      </p:sp>
    </p:spTree>
    <p:extLst>
      <p:ext uri="{BB962C8B-B14F-4D97-AF65-F5344CB8AC3E}">
        <p14:creationId xmlns:p14="http://schemas.microsoft.com/office/powerpoint/2010/main" xmlns="" val="1477839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de-CH" sz="3200" dirty="0" smtClean="0"/>
              <a:t>Mittelalter</a:t>
            </a:r>
            <a:endParaRPr lang="de-CH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de-CH" sz="2800" dirty="0" smtClean="0"/>
              <a:t>Wissen der Römer ging verloren</a:t>
            </a:r>
          </a:p>
          <a:p>
            <a:pPr lvl="1"/>
            <a:r>
              <a:rPr lang="de-CH" sz="2300" dirty="0" smtClean="0"/>
              <a:t>Kot, Urin, Abfälle auf die Strasse geworfen</a:t>
            </a:r>
          </a:p>
          <a:p>
            <a:r>
              <a:rPr lang="de-CH" sz="2800" dirty="0" smtClean="0"/>
              <a:t>Typhus- </a:t>
            </a:r>
            <a:r>
              <a:rPr lang="de-CH" sz="2800" dirty="0"/>
              <a:t>und Choleraepidemien </a:t>
            </a:r>
            <a:r>
              <a:rPr lang="de-CH" sz="2800" dirty="0" smtClean="0"/>
              <a:t>als Folgen der schlechten hygienischen Bedingungen</a:t>
            </a:r>
            <a:endParaRPr lang="de-CH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412"/>
          <a:stretch/>
        </p:blipFill>
        <p:spPr bwMode="auto">
          <a:xfrm>
            <a:off x="611559" y="3429000"/>
            <a:ext cx="2033617" cy="296868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2052" name="Picture 4" descr="Plumpsklo im Spätmittelalter, Kübelsystem nach der Kloakenreform, Schwemmsystem mit Kanalisation heute.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279" r="64763" b="4143"/>
          <a:stretch/>
        </p:blipFill>
        <p:spPr bwMode="auto">
          <a:xfrm>
            <a:off x="3851920" y="3426962"/>
            <a:ext cx="1579075" cy="323272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581" r="9213"/>
          <a:stretch/>
        </p:blipFill>
        <p:spPr bwMode="auto">
          <a:xfrm>
            <a:off x="6407413" y="3405236"/>
            <a:ext cx="2169922" cy="301620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6609942" y="431629"/>
            <a:ext cx="164500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CH" sz="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Entstanden im Rahmen des</a:t>
            </a:r>
            <a:br>
              <a:rPr kumimoji="0" lang="de-CH" sz="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de-CH" sz="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Integrativen </a:t>
            </a:r>
            <a:r>
              <a:rPr kumimoji="0" lang="de-CH" sz="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Projekts </a:t>
            </a:r>
            <a:r>
              <a:rPr kumimoji="0" lang="de-CH" sz="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2012/13 des </a:t>
            </a:r>
            <a:br>
              <a:rPr kumimoji="0" lang="de-CH" sz="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de-CH" sz="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Geographischen Institutes </a:t>
            </a:r>
            <a:br>
              <a:rPr kumimoji="0" lang="de-CH" sz="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de-CH" sz="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der Universit</a:t>
            </a:r>
            <a:r>
              <a:rPr kumimoji="0" lang="de-CH" sz="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ä</a:t>
            </a:r>
            <a:r>
              <a:rPr kumimoji="0" lang="de-CH" sz="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t Z</a:t>
            </a:r>
            <a:r>
              <a:rPr kumimoji="0" lang="de-CH" sz="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ü</a:t>
            </a:r>
            <a:r>
              <a:rPr kumimoji="0" lang="de-CH" sz="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rich</a:t>
            </a:r>
            <a:endParaRPr kumimoji="0" lang="de-CH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1519" y="431630"/>
            <a:ext cx="377825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feld 11"/>
          <p:cNvSpPr txBox="1"/>
          <p:nvPr/>
        </p:nvSpPr>
        <p:spPr>
          <a:xfrm>
            <a:off x="179512" y="6453336"/>
            <a:ext cx="288032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050" dirty="0" smtClean="0"/>
              <a:t>Quelle Bilder: Google  </a:t>
            </a:r>
            <a:r>
              <a:rPr lang="de-CH" sz="1050" dirty="0" err="1" smtClean="0"/>
              <a:t>Ehgraben</a:t>
            </a:r>
            <a:endParaRPr lang="de-CH" sz="1050" dirty="0" smtClean="0"/>
          </a:p>
        </p:txBody>
      </p:sp>
    </p:spTree>
    <p:extLst>
      <p:ext uri="{BB962C8B-B14F-4D97-AF65-F5344CB8AC3E}">
        <p14:creationId xmlns:p14="http://schemas.microsoft.com/office/powerpoint/2010/main" xmlns="" val="1654561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de-CH" sz="3200" dirty="0" smtClean="0"/>
              <a:t>Spätmittelalter</a:t>
            </a:r>
            <a:endParaRPr lang="de-CH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0"/>
            <a:r>
              <a:rPr lang="de-CH" sz="2800" dirty="0" smtClean="0"/>
              <a:t>Einleitung </a:t>
            </a:r>
            <a:r>
              <a:rPr lang="de-CH" sz="2800" dirty="0"/>
              <a:t>in Fäkaliengruben (</a:t>
            </a:r>
            <a:r>
              <a:rPr lang="de-CH" sz="2800" dirty="0" err="1"/>
              <a:t>Ehgruben</a:t>
            </a:r>
            <a:r>
              <a:rPr lang="de-CH" sz="2800" dirty="0"/>
              <a:t>)</a:t>
            </a:r>
          </a:p>
          <a:p>
            <a:pPr lvl="0"/>
            <a:r>
              <a:rPr lang="de-CH" sz="2800" dirty="0" smtClean="0"/>
              <a:t>Ableitung </a:t>
            </a:r>
            <a:r>
              <a:rPr lang="de-CH" sz="2800" dirty="0"/>
              <a:t>entlang der Parzellengrenzen (</a:t>
            </a:r>
            <a:r>
              <a:rPr lang="de-CH" sz="2800" dirty="0" err="1"/>
              <a:t>Ehgräben</a:t>
            </a:r>
            <a:r>
              <a:rPr lang="de-CH" sz="2800" dirty="0"/>
              <a:t>) </a:t>
            </a:r>
          </a:p>
          <a:p>
            <a:pPr lvl="0"/>
            <a:r>
              <a:rPr lang="de-CH" sz="2800" dirty="0" smtClean="0"/>
              <a:t>gedeckten </a:t>
            </a:r>
            <a:r>
              <a:rPr lang="de-CH" sz="2800" dirty="0"/>
              <a:t>Abwasserkanälen (Dolen) </a:t>
            </a:r>
          </a:p>
          <a:p>
            <a:pPr lvl="0"/>
            <a:r>
              <a:rPr lang="de-CH" sz="2800" dirty="0" smtClean="0"/>
              <a:t>Versickerung </a:t>
            </a:r>
            <a:r>
              <a:rPr lang="de-CH" sz="2800" dirty="0"/>
              <a:t>auf der Hofstätte</a:t>
            </a:r>
          </a:p>
          <a:p>
            <a:pPr lvl="0"/>
            <a:r>
              <a:rPr lang="de-CH" sz="2800" dirty="0" smtClean="0"/>
              <a:t>Ableitung </a:t>
            </a:r>
            <a:r>
              <a:rPr lang="de-CH" sz="2800" dirty="0"/>
              <a:t>in die "Runse" in der </a:t>
            </a:r>
            <a:r>
              <a:rPr lang="de-CH" sz="2800" dirty="0" smtClean="0"/>
              <a:t>Gassenmitte</a:t>
            </a:r>
            <a:endParaRPr lang="de-CH" sz="2800" dirty="0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6609942" y="431629"/>
            <a:ext cx="164500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CH" sz="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Entstanden im Rahmen des</a:t>
            </a:r>
            <a:br>
              <a:rPr kumimoji="0" lang="de-CH" sz="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de-CH" sz="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Integrativen </a:t>
            </a:r>
            <a:r>
              <a:rPr kumimoji="0" lang="de-CH" sz="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Projekts </a:t>
            </a:r>
            <a:r>
              <a:rPr kumimoji="0" lang="de-CH" sz="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2012/13 des </a:t>
            </a:r>
            <a:br>
              <a:rPr kumimoji="0" lang="de-CH" sz="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de-CH" sz="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Geographischen Institutes </a:t>
            </a:r>
            <a:br>
              <a:rPr kumimoji="0" lang="de-CH" sz="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de-CH" sz="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der Universit</a:t>
            </a:r>
            <a:r>
              <a:rPr kumimoji="0" lang="de-CH" sz="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ä</a:t>
            </a:r>
            <a:r>
              <a:rPr kumimoji="0" lang="de-CH" sz="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t Z</a:t>
            </a:r>
            <a:r>
              <a:rPr kumimoji="0" lang="de-CH" sz="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ü</a:t>
            </a:r>
            <a:r>
              <a:rPr kumimoji="0" lang="de-CH" sz="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rich</a:t>
            </a:r>
            <a:endParaRPr kumimoji="0" lang="de-CH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1519" y="431630"/>
            <a:ext cx="377825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14219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de-CH" sz="3200" dirty="0" smtClean="0"/>
              <a:t>Spätmittelalter</a:t>
            </a:r>
            <a:endParaRPr lang="de-CH" sz="32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2060848"/>
            <a:ext cx="1816733" cy="351167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811" r="5180"/>
          <a:stretch/>
        </p:blipFill>
        <p:spPr bwMode="auto">
          <a:xfrm>
            <a:off x="6228184" y="2046211"/>
            <a:ext cx="1887778" cy="3600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6609942" y="431629"/>
            <a:ext cx="164500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CH" sz="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Entstanden im Rahmen des</a:t>
            </a:r>
            <a:br>
              <a:rPr kumimoji="0" lang="de-CH" sz="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de-CH" sz="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Integrativen </a:t>
            </a:r>
            <a:r>
              <a:rPr kumimoji="0" lang="de-CH" sz="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Projekts </a:t>
            </a:r>
            <a:r>
              <a:rPr kumimoji="0" lang="de-CH" sz="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2012/13 des </a:t>
            </a:r>
            <a:br>
              <a:rPr kumimoji="0" lang="de-CH" sz="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de-CH" sz="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Geographischen Institutes </a:t>
            </a:r>
            <a:br>
              <a:rPr kumimoji="0" lang="de-CH" sz="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de-CH" sz="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der Universit</a:t>
            </a:r>
            <a:r>
              <a:rPr kumimoji="0" lang="de-CH" sz="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ä</a:t>
            </a:r>
            <a:r>
              <a:rPr kumimoji="0" lang="de-CH" sz="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t Z</a:t>
            </a:r>
            <a:r>
              <a:rPr kumimoji="0" lang="de-CH" sz="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ü</a:t>
            </a:r>
            <a:r>
              <a:rPr kumimoji="0" lang="de-CH" sz="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rich</a:t>
            </a:r>
            <a:endParaRPr kumimoji="0" lang="de-CH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1519" y="431630"/>
            <a:ext cx="377825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feld 10"/>
          <p:cNvSpPr txBox="1"/>
          <p:nvPr/>
        </p:nvSpPr>
        <p:spPr>
          <a:xfrm>
            <a:off x="179512" y="6453336"/>
            <a:ext cx="288032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050" dirty="0" smtClean="0"/>
              <a:t>Quelle Bilder: Google </a:t>
            </a:r>
            <a:r>
              <a:rPr lang="de-CH" sz="1050" dirty="0" err="1" smtClean="0"/>
              <a:t>Ehgruben</a:t>
            </a:r>
            <a:r>
              <a:rPr lang="de-CH" sz="1050" dirty="0" smtClean="0"/>
              <a:t>, Dolen</a:t>
            </a:r>
            <a:endParaRPr lang="de-CH" sz="1050" dirty="0"/>
          </a:p>
        </p:txBody>
      </p:sp>
    </p:spTree>
    <p:extLst>
      <p:ext uri="{BB962C8B-B14F-4D97-AF65-F5344CB8AC3E}">
        <p14:creationId xmlns:p14="http://schemas.microsoft.com/office/powerpoint/2010/main" xmlns="" val="297718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de-CH" sz="3200" dirty="0" smtClean="0"/>
              <a:t>19. Jahrhundert</a:t>
            </a:r>
            <a:endParaRPr lang="de-CH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0"/>
            <a:r>
              <a:rPr lang="de-CH" sz="2800" dirty="0" smtClean="0"/>
              <a:t>Schmutzverursachende Gewerbe: Flussabwärts</a:t>
            </a:r>
          </a:p>
          <a:p>
            <a:pPr lvl="0"/>
            <a:r>
              <a:rPr lang="de-CH" sz="2800" dirty="0" smtClean="0"/>
              <a:t>Bevölkerungsverdichtung führt zu kritischen Lebensumstände</a:t>
            </a:r>
            <a:endParaRPr lang="de-CH" sz="2800" dirty="0"/>
          </a:p>
          <a:p>
            <a:r>
              <a:rPr lang="de-CH" sz="2800" dirty="0" smtClean="0"/>
              <a:t>Kloakenreform; Angst vor Seuchen</a:t>
            </a:r>
          </a:p>
          <a:p>
            <a:r>
              <a:rPr lang="de-CH" sz="2800" dirty="0" smtClean="0"/>
              <a:t>Hygienische Revolution</a:t>
            </a:r>
            <a:endParaRPr lang="de-CH" sz="2800" dirty="0"/>
          </a:p>
          <a:p>
            <a:pPr lvl="0"/>
            <a:endParaRPr lang="de-CH" sz="2800" dirty="0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6609942" y="431629"/>
            <a:ext cx="164500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CH" sz="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Entstanden im Rahmen des</a:t>
            </a:r>
            <a:br>
              <a:rPr kumimoji="0" lang="de-CH" sz="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de-CH" sz="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Integrativen </a:t>
            </a:r>
            <a:r>
              <a:rPr kumimoji="0" lang="de-CH" sz="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Projekts </a:t>
            </a:r>
            <a:r>
              <a:rPr kumimoji="0" lang="de-CH" sz="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2012/13 des </a:t>
            </a:r>
            <a:br>
              <a:rPr kumimoji="0" lang="de-CH" sz="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de-CH" sz="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Geographischen Institutes </a:t>
            </a:r>
            <a:br>
              <a:rPr kumimoji="0" lang="de-CH" sz="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de-CH" sz="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der Universit</a:t>
            </a:r>
            <a:r>
              <a:rPr kumimoji="0" lang="de-CH" sz="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ä</a:t>
            </a:r>
            <a:r>
              <a:rPr kumimoji="0" lang="de-CH" sz="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t Z</a:t>
            </a:r>
            <a:r>
              <a:rPr kumimoji="0" lang="de-CH" sz="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ü</a:t>
            </a:r>
            <a:r>
              <a:rPr kumimoji="0" lang="de-CH" sz="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rich</a:t>
            </a:r>
            <a:endParaRPr kumimoji="0" lang="de-CH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1519" y="431630"/>
            <a:ext cx="377825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884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de-CH" sz="3200" dirty="0" smtClean="0"/>
              <a:t>19. Jahrhundert</a:t>
            </a:r>
            <a:endParaRPr lang="de-CH" sz="3200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773" r="31892"/>
          <a:stretch/>
        </p:blipFill>
        <p:spPr bwMode="auto">
          <a:xfrm>
            <a:off x="3707904" y="1700808"/>
            <a:ext cx="2029607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6609942" y="431629"/>
            <a:ext cx="164500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CH" sz="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Entstanden im Rahmen des</a:t>
            </a:r>
            <a:br>
              <a:rPr kumimoji="0" lang="de-CH" sz="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de-CH" sz="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Integrativen </a:t>
            </a:r>
            <a:r>
              <a:rPr kumimoji="0" lang="de-CH" sz="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Projekts </a:t>
            </a:r>
            <a:r>
              <a:rPr kumimoji="0" lang="de-CH" sz="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2012/13 des </a:t>
            </a:r>
            <a:br>
              <a:rPr kumimoji="0" lang="de-CH" sz="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de-CH" sz="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Geographischen Institutes </a:t>
            </a:r>
            <a:br>
              <a:rPr kumimoji="0" lang="de-CH" sz="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de-CH" sz="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der Universit</a:t>
            </a:r>
            <a:r>
              <a:rPr kumimoji="0" lang="de-CH" sz="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ä</a:t>
            </a:r>
            <a:r>
              <a:rPr kumimoji="0" lang="de-CH" sz="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t Z</a:t>
            </a:r>
            <a:r>
              <a:rPr kumimoji="0" lang="de-CH" sz="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ü</a:t>
            </a:r>
            <a:r>
              <a:rPr kumimoji="0" lang="de-CH" sz="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rich</a:t>
            </a:r>
            <a:endParaRPr kumimoji="0" lang="de-CH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1519" y="431630"/>
            <a:ext cx="377825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feld 9"/>
          <p:cNvSpPr txBox="1"/>
          <p:nvPr/>
        </p:nvSpPr>
        <p:spPr>
          <a:xfrm>
            <a:off x="179512" y="6453336"/>
            <a:ext cx="288032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050" dirty="0" smtClean="0"/>
              <a:t>Quelle Bilder: Google </a:t>
            </a:r>
            <a:r>
              <a:rPr lang="de-CH" sz="1050" dirty="0" err="1" smtClean="0"/>
              <a:t>Kloakereform</a:t>
            </a:r>
            <a:endParaRPr lang="de-CH" sz="1050" dirty="0"/>
          </a:p>
        </p:txBody>
      </p:sp>
    </p:spTree>
    <p:extLst>
      <p:ext uri="{BB962C8B-B14F-4D97-AF65-F5344CB8AC3E}">
        <p14:creationId xmlns:p14="http://schemas.microsoft.com/office/powerpoint/2010/main" xmlns="" val="867901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de-CH" sz="3200" dirty="0" smtClean="0"/>
              <a:t>20. Jahrhundert - Heute</a:t>
            </a:r>
            <a:endParaRPr lang="de-CH" sz="3200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de-CH" dirty="0" smtClean="0"/>
              <a:t>Erste Kläranlage der Schweiz 1917 in St. Gallen</a:t>
            </a:r>
          </a:p>
          <a:p>
            <a:pPr lvl="1"/>
            <a:r>
              <a:rPr lang="de-CH" dirty="0" smtClean="0"/>
              <a:t>1925 </a:t>
            </a:r>
            <a:r>
              <a:rPr lang="de-CH" dirty="0" err="1" smtClean="0"/>
              <a:t>Werdhölzli</a:t>
            </a:r>
            <a:r>
              <a:rPr lang="de-CH" dirty="0" smtClean="0"/>
              <a:t> (ZH)</a:t>
            </a:r>
          </a:p>
          <a:p>
            <a:r>
              <a:rPr lang="de-CH" dirty="0" smtClean="0"/>
              <a:t>1953 Gewässerschutzartikel (Art. 76) in der Bundesverfassung </a:t>
            </a:r>
          </a:p>
          <a:p>
            <a:r>
              <a:rPr lang="de-CH" dirty="0" smtClean="0"/>
              <a:t>1957 Gewässerschutzgesetz </a:t>
            </a:r>
          </a:p>
          <a:p>
            <a:r>
              <a:rPr lang="de-CH" dirty="0" smtClean="0"/>
              <a:t>1960er Jahre: Überdüngung der Gewässer</a:t>
            </a:r>
          </a:p>
          <a:p>
            <a:pPr lvl="1"/>
            <a:r>
              <a:rPr lang="de-CH" dirty="0" smtClean="0"/>
              <a:t>Überarbeitung </a:t>
            </a:r>
            <a:r>
              <a:rPr lang="de-CH" dirty="0"/>
              <a:t>des </a:t>
            </a:r>
            <a:r>
              <a:rPr lang="de-CH" dirty="0" smtClean="0"/>
              <a:t>Gewässerschutzgesetzes</a:t>
            </a:r>
          </a:p>
          <a:p>
            <a:r>
              <a:rPr lang="de-CH" dirty="0"/>
              <a:t>F</a:t>
            </a:r>
            <a:r>
              <a:rPr lang="de-CH" dirty="0" smtClean="0"/>
              <a:t>ortschritte in den kommunalen Abwasserreinigungsanlagen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6609942" y="431629"/>
            <a:ext cx="164500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CH" sz="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Entstanden im Rahmen des</a:t>
            </a:r>
            <a:br>
              <a:rPr kumimoji="0" lang="de-CH" sz="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de-CH" sz="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Integrativen </a:t>
            </a:r>
            <a:r>
              <a:rPr kumimoji="0" lang="de-CH" sz="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Projekts </a:t>
            </a:r>
            <a:r>
              <a:rPr kumimoji="0" lang="de-CH" sz="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2012/13 des </a:t>
            </a:r>
            <a:br>
              <a:rPr kumimoji="0" lang="de-CH" sz="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de-CH" sz="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Geographischen Institutes </a:t>
            </a:r>
            <a:br>
              <a:rPr kumimoji="0" lang="de-CH" sz="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de-CH" sz="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der Universit</a:t>
            </a:r>
            <a:r>
              <a:rPr kumimoji="0" lang="de-CH" sz="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ä</a:t>
            </a:r>
            <a:r>
              <a:rPr kumimoji="0" lang="de-CH" sz="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t Z</a:t>
            </a:r>
            <a:r>
              <a:rPr kumimoji="0" lang="de-CH" sz="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ü</a:t>
            </a:r>
            <a:r>
              <a:rPr kumimoji="0" lang="de-CH" sz="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rich</a:t>
            </a:r>
            <a:endParaRPr kumimoji="0" lang="de-CH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1519" y="431630"/>
            <a:ext cx="377825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54738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0</TotalTime>
  <Words>291</Words>
  <Application>Microsoft Office PowerPoint</Application>
  <PresentationFormat>Bildschirmpräsentation (4:3)</PresentationFormat>
  <Paragraphs>59</Paragraphs>
  <Slides>13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4" baseType="lpstr">
      <vt:lpstr>Civic</vt:lpstr>
      <vt:lpstr>Wasser</vt:lpstr>
      <vt:lpstr>Abwasserreinigung</vt:lpstr>
      <vt:lpstr>Römer und andere alte Kulturen</vt:lpstr>
      <vt:lpstr>Mittelalter</vt:lpstr>
      <vt:lpstr>Spätmittelalter</vt:lpstr>
      <vt:lpstr>Spätmittelalter</vt:lpstr>
      <vt:lpstr>19. Jahrhundert</vt:lpstr>
      <vt:lpstr>19. Jahrhundert</vt:lpstr>
      <vt:lpstr>20. Jahrhundert - Heute</vt:lpstr>
      <vt:lpstr>20. Jahrhundert - Heute</vt:lpstr>
      <vt:lpstr>Weltweite Situation Heute</vt:lpstr>
      <vt:lpstr>Weltweite Situation Heute</vt:lpstr>
      <vt:lpstr>Weltweite Situation Heute</vt:lpstr>
    </vt:vector>
  </TitlesOfParts>
  <Company>ETH Zuerich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Wasser</dc:title>
  <dc:creator>Polich  Pascale</dc:creator>
  <cp:lastModifiedBy>Stoll</cp:lastModifiedBy>
  <cp:revision>20</cp:revision>
  <dcterms:created xsi:type="dcterms:W3CDTF">2013-03-20T14:42:01Z</dcterms:created>
  <dcterms:modified xsi:type="dcterms:W3CDTF">2013-05-09T19:56:17Z</dcterms:modified>
</cp:coreProperties>
</file>