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67" r:id="rId4"/>
    <p:sldId id="268" r:id="rId5"/>
    <p:sldId id="275" r:id="rId6"/>
    <p:sldId id="276" r:id="rId7"/>
    <p:sldId id="277" r:id="rId8"/>
    <p:sldId id="278" r:id="rId9"/>
    <p:sldId id="279" r:id="rId10"/>
    <p:sldId id="280" r:id="rId11"/>
    <p:sldId id="281" r:id="rId12"/>
    <p:sldId id="282" r:id="rId13"/>
    <p:sldId id="284" r:id="rId14"/>
    <p:sldId id="273" r:id="rId15"/>
    <p:sldId id="283"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17" name="Footer Placeholder 16"/>
          <p:cNvSpPr>
            <a:spLocks noGrp="1"/>
          </p:cNvSpPr>
          <p:nvPr>
            <p:ph type="ftr" sz="quarter" idx="11"/>
          </p:nvPr>
        </p:nvSpPr>
        <p:spPr/>
        <p:txBody>
          <a:bodyPr/>
          <a:lstStyle/>
          <a:p>
            <a:endParaRPr lang="de-CH"/>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4BE45A-9159-4D25-A7E7-8EE578DF11DB}" type="slidenum">
              <a:rPr lang="de-CH" smtClean="0"/>
              <a:pPr/>
              <a:t>‹Nr.›</a:t>
            </a:fld>
            <a:endParaRPr lang="de-CH"/>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364BE45A-9159-4D25-A7E7-8EE578DF11DB}" type="slidenum">
              <a:rPr lang="de-CH" smtClean="0"/>
              <a:pPr/>
              <a:t>‹Nr.›</a:t>
            </a:fld>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64BE45A-9159-4D25-A7E7-8EE578DF11DB}" type="slidenum">
              <a:rPr lang="de-CH" smtClean="0"/>
              <a:pPr/>
              <a:t>‹Nr.›</a:t>
            </a:fld>
            <a:endParaRPr lang="de-CH"/>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5" name="Footer Placeholder 4"/>
          <p:cNvSpPr>
            <a:spLocks noGrp="1"/>
          </p:cNvSpPr>
          <p:nvPr>
            <p:ph type="ftr" sz="quarter" idx="11"/>
          </p:nvPr>
        </p:nvSpPr>
        <p:spPr/>
        <p:txBody>
          <a:bodyPr/>
          <a:lstStyle/>
          <a:p>
            <a:endParaRPr lang="de-CH"/>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a:xfrm>
            <a:off x="4361688" y="1026372"/>
            <a:ext cx="457200" cy="441325"/>
          </a:xfrm>
        </p:spPr>
        <p:txBody>
          <a:bodyPr/>
          <a:lstStyle/>
          <a:p>
            <a:fld id="{364BE45A-9159-4D25-A7E7-8EE578DF11DB}" type="slidenum">
              <a:rPr lang="de-CH" smtClean="0"/>
              <a:pPr/>
              <a:t>‹Nr.›</a:t>
            </a:fld>
            <a:endParaRPr lang="de-CH"/>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de-CH"/>
          </a:p>
        </p:txBody>
      </p:sp>
      <p:sp>
        <p:nvSpPr>
          <p:cNvPr id="4" name="Date Placeholder 3"/>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4BE45A-9159-4D25-A7E7-8EE578DF11DB}" type="slidenum">
              <a:rPr lang="de-CH" smtClean="0"/>
              <a:pPr/>
              <a:t>‹Nr.›</a:t>
            </a:fld>
            <a:endParaRPr lang="de-CH"/>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E4A5452-7480-450B-A12F-D491D3787316}" type="datetimeFigureOut">
              <a:rPr lang="de-CH" smtClean="0"/>
              <a:pPr/>
              <a:t>09.05.2013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364BE45A-9159-4D25-A7E7-8EE578DF11DB}" type="slidenum">
              <a:rPr lang="de-CH" smtClean="0"/>
              <a:pPr/>
              <a:t>‹Nr.›</a:t>
            </a:fld>
            <a:endParaRPr lang="de-CH"/>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8" name="Footer Placeholder 7"/>
          <p:cNvSpPr>
            <a:spLocks noGrp="1"/>
          </p:cNvSpPr>
          <p:nvPr>
            <p:ph type="ftr" sz="quarter" idx="11"/>
          </p:nvPr>
        </p:nvSpPr>
        <p:spPr>
          <a:xfrm>
            <a:off x="304800" y="6409944"/>
            <a:ext cx="3581400" cy="365760"/>
          </a:xfrm>
        </p:spPr>
        <p:txBody>
          <a:bodyPr/>
          <a:lstStyle/>
          <a:p>
            <a:endParaRPr lang="de-CH"/>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4BE45A-9159-4D25-A7E7-8EE578DF11DB}" type="slidenum">
              <a:rPr lang="de-CH" smtClean="0"/>
              <a:pPr/>
              <a:t>‹Nr.›</a:t>
            </a:fld>
            <a:endParaRPr lang="de-CH"/>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a:xfrm>
            <a:off x="4343400" y="1036020"/>
            <a:ext cx="457200" cy="441325"/>
          </a:xfrm>
        </p:spPr>
        <p:txBody>
          <a:bodyPr/>
          <a:lstStyle/>
          <a:p>
            <a:fld id="{364BE45A-9159-4D25-A7E7-8EE578DF11DB}"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4BE45A-9159-4D25-A7E7-8EE578DF11DB}"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64BE45A-9159-4D25-A7E7-8EE578DF11DB}" type="slidenum">
              <a:rPr lang="de-CH" smtClean="0"/>
              <a:pPr/>
              <a:t>‹Nr.›</a:t>
            </a:fld>
            <a:endParaRPr lang="de-CH"/>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E4A5452-7480-450B-A12F-D491D3787316}" type="datetimeFigureOut">
              <a:rPr lang="de-CH" smtClean="0"/>
              <a:pPr/>
              <a:t>09.05.2013</a:t>
            </a:fld>
            <a:endParaRPr lang="de-CH"/>
          </a:p>
        </p:txBody>
      </p:sp>
      <p:sp>
        <p:nvSpPr>
          <p:cNvPr id="6" name="Footer Placeholder 5"/>
          <p:cNvSpPr>
            <a:spLocks noGrp="1"/>
          </p:cNvSpPr>
          <p:nvPr>
            <p:ph type="ftr" sz="quarter" idx="11"/>
          </p:nvPr>
        </p:nvSpPr>
        <p:spPr>
          <a:xfrm>
            <a:off x="301752" y="6410848"/>
            <a:ext cx="3383280" cy="365760"/>
          </a:xfrm>
        </p:spPr>
        <p:txBody>
          <a:bodyPr/>
          <a:lstStyle/>
          <a:p>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64BE45A-9159-4D25-A7E7-8EE578DF11DB}" type="slidenum">
              <a:rPr lang="de-CH" smtClean="0"/>
              <a:pPr/>
              <a:t>‹Nr.›</a:t>
            </a:fld>
            <a:endParaRPr lang="de-CH"/>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E4A5452-7480-450B-A12F-D491D3787316}" type="datetimeFigureOut">
              <a:rPr lang="de-CH" smtClean="0"/>
              <a:pPr/>
              <a:t>09.05.2013</a:t>
            </a:fld>
            <a:endParaRPr lang="de-CH"/>
          </a:p>
        </p:txBody>
      </p:sp>
      <p:sp>
        <p:nvSpPr>
          <p:cNvPr id="6" name="Footer Placeholder 5"/>
          <p:cNvSpPr>
            <a:spLocks noGrp="1"/>
          </p:cNvSpPr>
          <p:nvPr>
            <p:ph type="ftr" sz="quarter" idx="11"/>
          </p:nvPr>
        </p:nvSpPr>
        <p:spPr>
          <a:xfrm>
            <a:off x="301752" y="6410848"/>
            <a:ext cx="3584448" cy="365760"/>
          </a:xfrm>
        </p:spPr>
        <p:txBody>
          <a:bodyPr/>
          <a:lstStyle/>
          <a:p>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E4A5452-7480-450B-A12F-D491D3787316}" type="datetimeFigureOut">
              <a:rPr lang="de-CH" smtClean="0"/>
              <a:pPr/>
              <a:t>09.05.2013</a:t>
            </a:fld>
            <a:endParaRPr lang="de-CH"/>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de-CH"/>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64BE45A-9159-4D25-A7E7-8EE578DF11DB}" type="slidenum">
              <a:rPr lang="de-CH" smtClean="0"/>
              <a:pPr/>
              <a:t>‹Nr.›</a:t>
            </a:fld>
            <a:endParaRPr lang="de-CH"/>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f.ch/player/tv/srf-myschool/video/klaeranlage?id=8e7699ca-b061-4390-9f12-ca8d3f71c4b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de-CH" dirty="0" smtClean="0"/>
              <a:t>Abwasserreinigung</a:t>
            </a:r>
            <a:endParaRPr lang="de-CH" dirty="0"/>
          </a:p>
        </p:txBody>
      </p:sp>
      <p:sp>
        <p:nvSpPr>
          <p:cNvPr id="2" name="Title 1"/>
          <p:cNvSpPr>
            <a:spLocks noGrp="1"/>
          </p:cNvSpPr>
          <p:nvPr>
            <p:ph type="ctrTitle"/>
          </p:nvPr>
        </p:nvSpPr>
        <p:spPr/>
        <p:txBody>
          <a:bodyPr/>
          <a:lstStyle/>
          <a:p>
            <a:r>
              <a:rPr lang="de-CH" dirty="0" smtClean="0"/>
              <a:t>Wasser</a:t>
            </a:r>
            <a:endParaRPr lang="de-CH"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5"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272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Chemische Reinigung</a:t>
            </a:r>
            <a:endParaRPr lang="de-CH" dirty="0"/>
          </a:p>
        </p:txBody>
      </p:sp>
      <p:sp>
        <p:nvSpPr>
          <p:cNvPr id="3" name="Content Placeholder 2"/>
          <p:cNvSpPr>
            <a:spLocks noGrp="1"/>
          </p:cNvSpPr>
          <p:nvPr>
            <p:ph sz="quarter" idx="1"/>
          </p:nvPr>
        </p:nvSpPr>
        <p:spPr/>
        <p:txBody>
          <a:bodyPr/>
          <a:lstStyle/>
          <a:p>
            <a:r>
              <a:rPr lang="de-CH" dirty="0" smtClean="0"/>
              <a:t>Becken der Chemischen </a:t>
            </a:r>
            <a:r>
              <a:rPr lang="de-CH" dirty="0"/>
              <a:t>Reinigung</a:t>
            </a:r>
            <a:endParaRPr lang="de-DE" dirty="0" smtClean="0"/>
          </a:p>
        </p:txBody>
      </p:sp>
      <p:pic>
        <p:nvPicPr>
          <p:cNvPr id="5122" name="Picture 2" descr=" "/>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300" r="14760"/>
          <a:stretch/>
        </p:blipFill>
        <p:spPr bwMode="auto">
          <a:xfrm>
            <a:off x="684815" y="2132856"/>
            <a:ext cx="4202546" cy="284797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hteck 9"/>
          <p:cNvSpPr/>
          <p:nvPr/>
        </p:nvSpPr>
        <p:spPr>
          <a:xfrm>
            <a:off x="251520" y="6381328"/>
            <a:ext cx="8568952" cy="253916"/>
          </a:xfrm>
          <a:prstGeom prst="rect">
            <a:avLst/>
          </a:prstGeom>
        </p:spPr>
        <p:txBody>
          <a:bodyPr wrap="square">
            <a:spAutoFit/>
          </a:bodyPr>
          <a:lstStyle/>
          <a:p>
            <a:r>
              <a:rPr lang="de-CH" sz="1050" dirty="0" smtClean="0"/>
              <a:t>Quelle Bild: http://www.stadt-zuerich.ch/content/ted/de/index/entsorgung_recycling/sauberes_wasser/klaerwerk.html Zugriff: 9.5.2013.</a:t>
            </a:r>
            <a:endParaRPr lang="de-CH" sz="1050" dirty="0"/>
          </a:p>
        </p:txBody>
      </p:sp>
    </p:spTree>
    <p:extLst>
      <p:ext uri="{BB962C8B-B14F-4D97-AF65-F5344CB8AC3E}">
        <p14:creationId xmlns:p14="http://schemas.microsoft.com/office/powerpoint/2010/main" xmlns="" val="1096704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CH" sz="3200" dirty="0" smtClean="0"/>
              <a:t>Lückentext: Filtration</a:t>
            </a:r>
            <a:endParaRPr lang="de-CH" sz="3200" dirty="0"/>
          </a:p>
        </p:txBody>
      </p:sp>
      <p:sp>
        <p:nvSpPr>
          <p:cNvPr id="3" name="Content Placeholder 2"/>
          <p:cNvSpPr>
            <a:spLocks noGrp="1"/>
          </p:cNvSpPr>
          <p:nvPr>
            <p:ph sz="quarter" idx="1"/>
          </p:nvPr>
        </p:nvSpPr>
        <p:spPr/>
        <p:txBody>
          <a:bodyPr>
            <a:normAutofit/>
          </a:bodyPr>
          <a:lstStyle/>
          <a:p>
            <a:r>
              <a:rPr lang="de-CH" sz="2800" dirty="0"/>
              <a:t>Die verbliebenen Feststoffe werden herausgefiltert, indem das Abwasser in den Filterkammern durch eine </a:t>
            </a:r>
            <a:r>
              <a:rPr lang="de-CH" sz="2800" dirty="0">
                <a:solidFill>
                  <a:schemeClr val="bg2">
                    <a:lumMod val="75000"/>
                  </a:schemeClr>
                </a:solidFill>
              </a:rPr>
              <a:t>Sandschicht</a:t>
            </a:r>
            <a:r>
              <a:rPr lang="de-CH" sz="2800" dirty="0"/>
              <a:t> (Blähschiefer) sickert, wo sich die noch vorhandenen Schwebstoffe festsetzen. </a:t>
            </a:r>
            <a:endParaRPr lang="de-CH" sz="2800" dirty="0" smtClean="0"/>
          </a:p>
          <a:p>
            <a:r>
              <a:rPr lang="de-CH" sz="2800" dirty="0"/>
              <a:t>Je nach </a:t>
            </a:r>
            <a:r>
              <a:rPr lang="de-CH" sz="2800" dirty="0">
                <a:solidFill>
                  <a:schemeClr val="bg2">
                    <a:lumMod val="75000"/>
                  </a:schemeClr>
                </a:solidFill>
              </a:rPr>
              <a:t>Wasserqualität</a:t>
            </a:r>
            <a:r>
              <a:rPr lang="de-CH" sz="2800" dirty="0"/>
              <a:t> hat das Klärwerk auch in dieser Reinigungsstufe die Möglichkeit, durch Zugabe von Eisensulfat den Phosphatgehalt noch stärker zu reduzieren. Ganz zum Schluss fliesst das gereinigte Wasser durch die Einlaufbauwerke in den Wasserkreislauf</a:t>
            </a:r>
            <a:r>
              <a:rPr lang="de-CH" sz="2800" dirty="0" smtClean="0"/>
              <a:t>.</a:t>
            </a:r>
          </a:p>
        </p:txBody>
      </p:sp>
      <p:sp>
        <p:nvSpPr>
          <p:cNvPr id="7"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87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Filtration</a:t>
            </a:r>
            <a:endParaRPr lang="de-CH" dirty="0"/>
          </a:p>
        </p:txBody>
      </p:sp>
      <p:sp>
        <p:nvSpPr>
          <p:cNvPr id="3" name="Content Placeholder 2"/>
          <p:cNvSpPr>
            <a:spLocks noGrp="1"/>
          </p:cNvSpPr>
          <p:nvPr>
            <p:ph sz="quarter" idx="1"/>
          </p:nvPr>
        </p:nvSpPr>
        <p:spPr/>
        <p:txBody>
          <a:bodyPr/>
          <a:lstStyle/>
          <a:p>
            <a:r>
              <a:rPr lang="de-CH" dirty="0"/>
              <a:t>Filtration: die letzte Reinigungsstufe</a:t>
            </a:r>
            <a:endParaRPr lang="de-DE" dirty="0" smtClean="0"/>
          </a:p>
        </p:txBody>
      </p:sp>
      <p:pic>
        <p:nvPicPr>
          <p:cNvPr id="6146" name="Picture 2" descr=" "/>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270" r="15063"/>
          <a:stretch/>
        </p:blipFill>
        <p:spPr bwMode="auto">
          <a:xfrm>
            <a:off x="683568" y="2132856"/>
            <a:ext cx="4368800" cy="284797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hteck 9"/>
          <p:cNvSpPr/>
          <p:nvPr/>
        </p:nvSpPr>
        <p:spPr>
          <a:xfrm>
            <a:off x="251520" y="6381328"/>
            <a:ext cx="8568952" cy="253916"/>
          </a:xfrm>
          <a:prstGeom prst="rect">
            <a:avLst/>
          </a:prstGeom>
        </p:spPr>
        <p:txBody>
          <a:bodyPr wrap="square">
            <a:spAutoFit/>
          </a:bodyPr>
          <a:lstStyle/>
          <a:p>
            <a:r>
              <a:rPr lang="de-CH" sz="1050" dirty="0" smtClean="0"/>
              <a:t>Quelle Bild: http://www.stadt-zuerich.ch/content/ted/de/index/entsorgung_recycling/sauberes_wasser/klaerwerk.html Zugriff: 9.5.2013.</a:t>
            </a:r>
            <a:endParaRPr lang="de-CH" sz="1050" dirty="0"/>
          </a:p>
        </p:txBody>
      </p:sp>
    </p:spTree>
    <p:extLst>
      <p:ext uri="{BB962C8B-B14F-4D97-AF65-F5344CB8AC3E}">
        <p14:creationId xmlns:p14="http://schemas.microsoft.com/office/powerpoint/2010/main" xmlns="" val="2689878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Grenzen unserer Kläranlagen</a:t>
            </a:r>
            <a:endParaRPr lang="de-CH" dirty="0"/>
          </a:p>
        </p:txBody>
      </p:sp>
      <p:sp>
        <p:nvSpPr>
          <p:cNvPr id="3" name="Content Placeholder 2"/>
          <p:cNvSpPr>
            <a:spLocks noGrp="1"/>
          </p:cNvSpPr>
          <p:nvPr>
            <p:ph sz="quarter" idx="1"/>
          </p:nvPr>
        </p:nvSpPr>
        <p:spPr/>
        <p:txBody>
          <a:bodyPr/>
          <a:lstStyle/>
          <a:p>
            <a:r>
              <a:rPr lang="de-CH" dirty="0" smtClean="0"/>
              <a:t>Noch heute finden sich im geklärten Wasser Mikroverunreinigungen</a:t>
            </a:r>
          </a:p>
          <a:p>
            <a:pPr lvl="1"/>
            <a:r>
              <a:rPr lang="de-CH" dirty="0"/>
              <a:t>Rückstände von Pestiziden</a:t>
            </a:r>
          </a:p>
          <a:p>
            <a:pPr lvl="1"/>
            <a:r>
              <a:rPr lang="de-CH" dirty="0"/>
              <a:t>Rückstände von Medikamenten</a:t>
            </a:r>
          </a:p>
          <a:p>
            <a:pPr lvl="1"/>
            <a:r>
              <a:rPr lang="de-CH" dirty="0"/>
              <a:t>Rückstände von </a:t>
            </a:r>
            <a:r>
              <a:rPr lang="de-CH" dirty="0" smtClean="0"/>
              <a:t>Schwermetallen</a:t>
            </a:r>
          </a:p>
          <a:p>
            <a:r>
              <a:rPr lang="de-CH" dirty="0" smtClean="0"/>
              <a:t>Die Entwicklung von Methoden zur Entfernung dieser Mikroverunreinigungen sind Gegenstand der aktuellen Forschung</a:t>
            </a:r>
          </a:p>
          <a:p>
            <a:pPr lvl="1"/>
            <a:r>
              <a:rPr lang="de-CH" dirty="0" smtClean="0"/>
              <a:t>Bsp. Aktivkohle</a:t>
            </a:r>
          </a:p>
        </p:txBody>
      </p:sp>
      <p:sp>
        <p:nvSpPr>
          <p:cNvPr id="7"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7142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Was gehört nicht ins Abwasser?</a:t>
            </a:r>
            <a:endParaRPr lang="de-CH" dirty="0"/>
          </a:p>
        </p:txBody>
      </p:sp>
      <p:sp>
        <p:nvSpPr>
          <p:cNvPr id="3" name="Content Placeholder 2"/>
          <p:cNvSpPr>
            <a:spLocks noGrp="1"/>
          </p:cNvSpPr>
          <p:nvPr>
            <p:ph sz="quarter" idx="1"/>
          </p:nvPr>
        </p:nvSpPr>
        <p:spPr/>
        <p:txBody>
          <a:bodyPr/>
          <a:lstStyle/>
          <a:p>
            <a:r>
              <a:rPr lang="de-CH" dirty="0" smtClean="0"/>
              <a:t>Macht euch Gedanken darüber, </a:t>
            </a:r>
            <a:r>
              <a:rPr lang="de-CH" dirty="0" smtClean="0"/>
              <a:t>ins Abwasser gehört und was nicht.</a:t>
            </a:r>
            <a:endParaRPr lang="de-CH"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492896"/>
            <a:ext cx="4824536" cy="361840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feld 10"/>
          <p:cNvSpPr txBox="1"/>
          <p:nvPr/>
        </p:nvSpPr>
        <p:spPr>
          <a:xfrm>
            <a:off x="179512" y="6381328"/>
            <a:ext cx="3888432" cy="253916"/>
          </a:xfrm>
          <a:prstGeom prst="rect">
            <a:avLst/>
          </a:prstGeom>
          <a:noFill/>
        </p:spPr>
        <p:txBody>
          <a:bodyPr wrap="square" rtlCol="0">
            <a:spAutoFit/>
          </a:bodyPr>
          <a:lstStyle/>
          <a:p>
            <a:r>
              <a:rPr lang="de-CH" sz="1050" dirty="0" smtClean="0"/>
              <a:t>Quelle Bild: Google</a:t>
            </a:r>
            <a:endParaRPr lang="de-CH" sz="1050" dirty="0"/>
          </a:p>
        </p:txBody>
      </p:sp>
    </p:spTree>
    <p:extLst>
      <p:ext uri="{BB962C8B-B14F-4D97-AF65-F5344CB8AC3E}">
        <p14:creationId xmlns:p14="http://schemas.microsoft.com/office/powerpoint/2010/main" xmlns="" val="301797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4990" t="11553" r="26139" b="16387"/>
          <a:stretch/>
        </p:blipFill>
        <p:spPr bwMode="auto">
          <a:xfrm>
            <a:off x="3839019" y="1568337"/>
            <a:ext cx="5037685" cy="475385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title"/>
          </p:nvPr>
        </p:nvSpPr>
        <p:spPr/>
        <p:txBody>
          <a:bodyPr/>
          <a:lstStyle/>
          <a:p>
            <a:pPr algn="l"/>
            <a:r>
              <a:rPr lang="de-CH" dirty="0" smtClean="0"/>
              <a:t>Was gehört nicht ins Abwasser?</a:t>
            </a:r>
            <a:endParaRPr lang="de-CH"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556792"/>
            <a:ext cx="3024336" cy="226825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Ovale Legende 5"/>
          <p:cNvSpPr/>
          <p:nvPr/>
        </p:nvSpPr>
        <p:spPr>
          <a:xfrm>
            <a:off x="2483768" y="1556792"/>
            <a:ext cx="1728192" cy="864096"/>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CH"/>
          </a:p>
        </p:txBody>
      </p:sp>
      <p:sp>
        <p:nvSpPr>
          <p:cNvPr id="7" name="Textfeld 6"/>
          <p:cNvSpPr txBox="1"/>
          <p:nvPr/>
        </p:nvSpPr>
        <p:spPr>
          <a:xfrm>
            <a:off x="2627784" y="1844824"/>
            <a:ext cx="1584176" cy="276999"/>
          </a:xfrm>
          <a:prstGeom prst="rect">
            <a:avLst/>
          </a:prstGeom>
          <a:noFill/>
        </p:spPr>
        <p:txBody>
          <a:bodyPr wrap="square" rtlCol="0">
            <a:spAutoFit/>
          </a:bodyPr>
          <a:lstStyle/>
          <a:p>
            <a:r>
              <a:rPr lang="de-CH" sz="1200" dirty="0" smtClean="0"/>
              <a:t>Was ich nicht mag!</a:t>
            </a:r>
            <a:endParaRPr lang="de-CH" sz="1200" dirty="0"/>
          </a:p>
        </p:txBody>
      </p:sp>
      <p:sp>
        <p:nvSpPr>
          <p:cNvPr id="11"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hteck 12"/>
          <p:cNvSpPr/>
          <p:nvPr/>
        </p:nvSpPr>
        <p:spPr>
          <a:xfrm>
            <a:off x="251520" y="6453336"/>
            <a:ext cx="1335622" cy="253916"/>
          </a:xfrm>
          <a:prstGeom prst="rect">
            <a:avLst/>
          </a:prstGeom>
        </p:spPr>
        <p:txBody>
          <a:bodyPr wrap="none">
            <a:spAutoFit/>
          </a:bodyPr>
          <a:lstStyle/>
          <a:p>
            <a:r>
              <a:rPr lang="de-CH" sz="1050" dirty="0" smtClean="0"/>
              <a:t>Quelle Bild: Google</a:t>
            </a:r>
            <a:endParaRPr lang="de-CH" sz="1050" dirty="0"/>
          </a:p>
        </p:txBody>
      </p:sp>
    </p:spTree>
    <p:extLst>
      <p:ext uri="{BB962C8B-B14F-4D97-AF65-F5344CB8AC3E}">
        <p14:creationId xmlns:p14="http://schemas.microsoft.com/office/powerpoint/2010/main" xmlns="" val="39334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Das Prinzip einer Kläranlage</a:t>
            </a:r>
            <a:endParaRPr lang="de-CH" dirty="0"/>
          </a:p>
        </p:txBody>
      </p:sp>
      <p:sp>
        <p:nvSpPr>
          <p:cNvPr id="3" name="Content Placeholder 2"/>
          <p:cNvSpPr>
            <a:spLocks noGrp="1"/>
          </p:cNvSpPr>
          <p:nvPr>
            <p:ph sz="quarter" idx="1"/>
          </p:nvPr>
        </p:nvSpPr>
        <p:spPr/>
        <p:txBody>
          <a:bodyPr/>
          <a:lstStyle/>
          <a:p>
            <a:r>
              <a:rPr lang="de-CH" dirty="0" smtClean="0"/>
              <a:t>Kläranlage </a:t>
            </a:r>
            <a:r>
              <a:rPr lang="de-CH" dirty="0" smtClean="0"/>
              <a:t>Kloten/Opfikon</a:t>
            </a:r>
          </a:p>
          <a:p>
            <a:pPr>
              <a:buNone/>
            </a:pPr>
            <a:r>
              <a:rPr lang="de-CH" dirty="0" smtClean="0"/>
              <a:t>	</a:t>
            </a:r>
            <a:r>
              <a:rPr lang="de-CH" dirty="0" smtClean="0"/>
              <a:t>Dokumentationsbeitrag (12:22 min)</a:t>
            </a:r>
            <a:r>
              <a:rPr lang="de-CH" dirty="0"/>
              <a:t/>
            </a:r>
            <a:br>
              <a:rPr lang="de-CH" dirty="0"/>
            </a:br>
            <a:r>
              <a:rPr lang="de-CH" u="sng" dirty="0">
                <a:hlinkClick r:id="rId2"/>
              </a:rPr>
              <a:t>http://www.srf.ch/player/tv/srf-myschool/video/klaeranlage?id=8e7699ca-b061-4390-9f12-ca8d3f71c4b0</a:t>
            </a:r>
            <a:endParaRPr lang="de-CH" u="sng" dirty="0" smtClean="0"/>
          </a:p>
          <a:p>
            <a:r>
              <a:rPr lang="de-CH" dirty="0" smtClean="0"/>
              <a:t>Lückentext vor dem Schauen des Films </a:t>
            </a:r>
            <a:r>
              <a:rPr lang="de-CH" dirty="0" smtClean="0"/>
              <a:t>durchlesen</a:t>
            </a:r>
          </a:p>
          <a:p>
            <a:pPr lvl="1"/>
            <a:r>
              <a:rPr lang="de-CH" dirty="0" smtClean="0"/>
              <a:t>Fehlende Wörter sind aufgeführt</a:t>
            </a:r>
            <a:endParaRPr lang="de-CH" dirty="0" smtClean="0"/>
          </a:p>
          <a:p>
            <a:r>
              <a:rPr lang="de-CH" dirty="0" smtClean="0"/>
              <a:t>Lücken im Text ausfüllen</a:t>
            </a:r>
          </a:p>
        </p:txBody>
      </p:sp>
      <p:sp>
        <p:nvSpPr>
          <p:cNvPr id="7"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6424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CH" sz="3200" dirty="0" smtClean="0"/>
              <a:t>Lückentext: mechanische Reinigung</a:t>
            </a:r>
            <a:endParaRPr lang="de-CH" sz="3200" dirty="0"/>
          </a:p>
        </p:txBody>
      </p:sp>
      <p:sp>
        <p:nvSpPr>
          <p:cNvPr id="3" name="Content Placeholder 2"/>
          <p:cNvSpPr>
            <a:spLocks noGrp="1"/>
          </p:cNvSpPr>
          <p:nvPr>
            <p:ph sz="quarter" idx="1"/>
          </p:nvPr>
        </p:nvSpPr>
        <p:spPr/>
        <p:txBody>
          <a:bodyPr>
            <a:normAutofit lnSpcReduction="10000"/>
          </a:bodyPr>
          <a:lstStyle/>
          <a:p>
            <a:r>
              <a:rPr lang="de-CH" sz="2800" dirty="0"/>
              <a:t>Nicht lösliche Schmutzstoffe werden aus dem Abwasser entfernt: Textilien, </a:t>
            </a:r>
            <a:r>
              <a:rPr lang="de-CH" sz="2800" dirty="0">
                <a:solidFill>
                  <a:schemeClr val="bg2">
                    <a:lumMod val="75000"/>
                  </a:schemeClr>
                </a:solidFill>
              </a:rPr>
              <a:t>Papier</a:t>
            </a:r>
            <a:r>
              <a:rPr lang="de-CH" sz="2800" dirty="0"/>
              <a:t> und Holz bleiben in den Rechen hängen, Steine setzen sich in den Sandfängen ab und durch das Einblasen von Luft sammeln sich </a:t>
            </a:r>
            <a:r>
              <a:rPr lang="de-CH" sz="2800" dirty="0">
                <a:solidFill>
                  <a:schemeClr val="bg2">
                    <a:lumMod val="75000"/>
                  </a:schemeClr>
                </a:solidFill>
              </a:rPr>
              <a:t>Fett</a:t>
            </a:r>
            <a:r>
              <a:rPr lang="de-CH" sz="2800" dirty="0"/>
              <a:t> und </a:t>
            </a:r>
            <a:r>
              <a:rPr lang="de-CH" sz="2800" dirty="0">
                <a:solidFill>
                  <a:schemeClr val="bg2">
                    <a:lumMod val="75000"/>
                  </a:schemeClr>
                </a:solidFill>
              </a:rPr>
              <a:t>Öl</a:t>
            </a:r>
            <a:r>
              <a:rPr lang="de-CH" sz="2800" dirty="0"/>
              <a:t> auf der Wasseroberfläche</a:t>
            </a:r>
            <a:r>
              <a:rPr lang="de-CH" sz="2800" dirty="0" smtClean="0"/>
              <a:t>.</a:t>
            </a:r>
            <a:endParaRPr lang="de-DE" sz="2800" dirty="0">
              <a:latin typeface="Sylfaen"/>
              <a:cs typeface="Times New Roman"/>
            </a:endParaRPr>
          </a:p>
          <a:p>
            <a:r>
              <a:rPr lang="de-CH" sz="2800" dirty="0" smtClean="0"/>
              <a:t>Ist </a:t>
            </a:r>
            <a:r>
              <a:rPr lang="de-CH" sz="2800" dirty="0"/>
              <a:t>das Abwasser von diesen Reststoffen befreit, fliesst es in die </a:t>
            </a:r>
            <a:r>
              <a:rPr lang="de-CH" sz="2800" dirty="0">
                <a:solidFill>
                  <a:schemeClr val="bg2">
                    <a:lumMod val="75000"/>
                  </a:schemeClr>
                </a:solidFill>
              </a:rPr>
              <a:t>Vorklärbecken</a:t>
            </a:r>
            <a:r>
              <a:rPr lang="de-CH" sz="2800" dirty="0"/>
              <a:t>, in denen sich ungelöste Stoffe absetzen, insbesondere Papier- und Speisereste sowie Fäkalien</a:t>
            </a:r>
            <a:r>
              <a:rPr lang="de-CH" sz="2800" dirty="0" smtClean="0"/>
              <a:t>. </a:t>
            </a:r>
            <a:r>
              <a:rPr lang="de-CH" sz="2800" dirty="0"/>
              <a:t>Sie bilden den Primärschlamm.</a:t>
            </a:r>
          </a:p>
        </p:txBody>
      </p:sp>
      <p:sp>
        <p:nvSpPr>
          <p:cNvPr id="7" name="Rectangle 3"/>
          <p:cNvSpPr>
            <a:spLocks noChangeArrowheads="1"/>
          </p:cNvSpPr>
          <p:nvPr/>
        </p:nvSpPr>
        <p:spPr bwMode="auto">
          <a:xfrm>
            <a:off x="6876256" y="260648"/>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60432" y="332656"/>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78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Mechanische Reinigung</a:t>
            </a:r>
            <a:endParaRPr lang="de-CH" dirty="0"/>
          </a:p>
        </p:txBody>
      </p:sp>
      <p:sp>
        <p:nvSpPr>
          <p:cNvPr id="3" name="Content Placeholder 2"/>
          <p:cNvSpPr>
            <a:spLocks noGrp="1"/>
          </p:cNvSpPr>
          <p:nvPr>
            <p:ph sz="quarter" idx="1"/>
          </p:nvPr>
        </p:nvSpPr>
        <p:spPr/>
        <p:txBody>
          <a:bodyPr/>
          <a:lstStyle/>
          <a:p>
            <a:r>
              <a:rPr lang="de-CH" dirty="0"/>
              <a:t>Rechengebäude mit Grobsandfang und Rechenanlage</a:t>
            </a:r>
            <a:endParaRPr lang="de-DE"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636912"/>
            <a:ext cx="4572000" cy="268605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hteck 9"/>
          <p:cNvSpPr/>
          <p:nvPr/>
        </p:nvSpPr>
        <p:spPr>
          <a:xfrm>
            <a:off x="251520" y="6396335"/>
            <a:ext cx="8568952" cy="253916"/>
          </a:xfrm>
          <a:prstGeom prst="rect">
            <a:avLst/>
          </a:prstGeom>
        </p:spPr>
        <p:txBody>
          <a:bodyPr wrap="square">
            <a:spAutoFit/>
          </a:bodyPr>
          <a:lstStyle/>
          <a:p>
            <a:r>
              <a:rPr lang="de-CH" sz="1050" dirty="0" smtClean="0"/>
              <a:t>Quelle Bild: http</a:t>
            </a:r>
            <a:r>
              <a:rPr lang="de-CH" sz="1050" dirty="0" smtClean="0"/>
              <a:t>://</a:t>
            </a:r>
            <a:r>
              <a:rPr lang="de-CH" sz="1050" dirty="0" smtClean="0"/>
              <a:t>www.stadt-zuerich.ch/content/ted/de/index/entsorgung_recycling/sauberes_wasser/klaerwerk.html Zugriff: 9.5.2013.</a:t>
            </a:r>
            <a:endParaRPr lang="de-CH" sz="1050" dirty="0"/>
          </a:p>
        </p:txBody>
      </p:sp>
    </p:spTree>
    <p:extLst>
      <p:ext uri="{BB962C8B-B14F-4D97-AF65-F5344CB8AC3E}">
        <p14:creationId xmlns:p14="http://schemas.microsoft.com/office/powerpoint/2010/main" xmlns="" val="1477839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Mechanische Reinigung</a:t>
            </a:r>
            <a:endParaRPr lang="de-CH" dirty="0"/>
          </a:p>
        </p:txBody>
      </p:sp>
      <p:sp>
        <p:nvSpPr>
          <p:cNvPr id="3" name="Content Placeholder 2"/>
          <p:cNvSpPr>
            <a:spLocks noGrp="1"/>
          </p:cNvSpPr>
          <p:nvPr>
            <p:ph sz="quarter" idx="1"/>
          </p:nvPr>
        </p:nvSpPr>
        <p:spPr/>
        <p:txBody>
          <a:bodyPr/>
          <a:lstStyle/>
          <a:p>
            <a:r>
              <a:rPr lang="de-CH" dirty="0"/>
              <a:t>Belüfteter Öl- und Feinsandfang: Öle und Fette werden als Schwimmschicht abgeschöpft, </a:t>
            </a:r>
            <a:r>
              <a:rPr lang="de-CH" dirty="0" err="1"/>
              <a:t>Feinsand</a:t>
            </a:r>
            <a:r>
              <a:rPr lang="de-CH" dirty="0"/>
              <a:t> sinkt zu Boden. </a:t>
            </a:r>
            <a:endParaRPr lang="de-DE" dirty="0" smtClean="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058" r="14851"/>
          <a:stretch/>
        </p:blipFill>
        <p:spPr bwMode="auto">
          <a:xfrm>
            <a:off x="683568" y="2852936"/>
            <a:ext cx="3906983" cy="28479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hteck 9"/>
          <p:cNvSpPr/>
          <p:nvPr/>
        </p:nvSpPr>
        <p:spPr>
          <a:xfrm>
            <a:off x="251520" y="6381328"/>
            <a:ext cx="8568952" cy="253916"/>
          </a:xfrm>
          <a:prstGeom prst="rect">
            <a:avLst/>
          </a:prstGeom>
        </p:spPr>
        <p:txBody>
          <a:bodyPr wrap="square">
            <a:spAutoFit/>
          </a:bodyPr>
          <a:lstStyle/>
          <a:p>
            <a:r>
              <a:rPr lang="de-CH" sz="1050" dirty="0" smtClean="0"/>
              <a:t>Quelle Bild: http://www.stadt-zuerich.ch/content/ted/de/index/entsorgung_recycling/sauberes_wasser/klaerwerk.html Zugriff: 9.5.2013.</a:t>
            </a:r>
            <a:endParaRPr lang="de-CH" sz="1050" dirty="0"/>
          </a:p>
        </p:txBody>
      </p:sp>
    </p:spTree>
    <p:extLst>
      <p:ext uri="{BB962C8B-B14F-4D97-AF65-F5344CB8AC3E}">
        <p14:creationId xmlns:p14="http://schemas.microsoft.com/office/powerpoint/2010/main" xmlns="" val="255532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Mechanische Reinigung</a:t>
            </a:r>
            <a:endParaRPr lang="de-CH" dirty="0"/>
          </a:p>
        </p:txBody>
      </p:sp>
      <p:sp>
        <p:nvSpPr>
          <p:cNvPr id="3" name="Content Placeholder 2"/>
          <p:cNvSpPr>
            <a:spLocks noGrp="1"/>
          </p:cNvSpPr>
          <p:nvPr>
            <p:ph sz="quarter" idx="1"/>
          </p:nvPr>
        </p:nvSpPr>
        <p:spPr/>
        <p:txBody>
          <a:bodyPr/>
          <a:lstStyle/>
          <a:p>
            <a:r>
              <a:rPr lang="de-CH" dirty="0"/>
              <a:t>Vorklärung: Kleine, ungelöste Stoffe setzen sich ab. </a:t>
            </a:r>
            <a:endParaRPr lang="de-DE"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286" y="2276871"/>
            <a:ext cx="6096000" cy="28479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hteck 9"/>
          <p:cNvSpPr/>
          <p:nvPr/>
        </p:nvSpPr>
        <p:spPr>
          <a:xfrm>
            <a:off x="251520" y="6381328"/>
            <a:ext cx="8568952" cy="253916"/>
          </a:xfrm>
          <a:prstGeom prst="rect">
            <a:avLst/>
          </a:prstGeom>
        </p:spPr>
        <p:txBody>
          <a:bodyPr wrap="square">
            <a:spAutoFit/>
          </a:bodyPr>
          <a:lstStyle/>
          <a:p>
            <a:r>
              <a:rPr lang="de-CH" sz="1050" dirty="0" smtClean="0"/>
              <a:t>Quelle Bild: http://www.stadt-zuerich.ch/content/ted/de/index/entsorgung_recycling/sauberes_wasser/klaerwerk.html Zugriff: 9.5.2013.</a:t>
            </a:r>
            <a:endParaRPr lang="de-CH" sz="1050" dirty="0"/>
          </a:p>
        </p:txBody>
      </p:sp>
    </p:spTree>
    <p:extLst>
      <p:ext uri="{BB962C8B-B14F-4D97-AF65-F5344CB8AC3E}">
        <p14:creationId xmlns:p14="http://schemas.microsoft.com/office/powerpoint/2010/main" xmlns="" val="2555322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CH" sz="3200" dirty="0" smtClean="0"/>
              <a:t>Lückentext: Biologische Reinigung</a:t>
            </a:r>
            <a:endParaRPr lang="de-CH" sz="3200" dirty="0"/>
          </a:p>
        </p:txBody>
      </p:sp>
      <p:sp>
        <p:nvSpPr>
          <p:cNvPr id="3" name="Content Placeholder 2"/>
          <p:cNvSpPr>
            <a:spLocks noGrp="1"/>
          </p:cNvSpPr>
          <p:nvPr>
            <p:ph sz="quarter" idx="1"/>
          </p:nvPr>
        </p:nvSpPr>
        <p:spPr/>
        <p:txBody>
          <a:bodyPr>
            <a:normAutofit/>
          </a:bodyPr>
          <a:lstStyle/>
          <a:p>
            <a:r>
              <a:rPr lang="de-CH" sz="2800" dirty="0">
                <a:solidFill>
                  <a:schemeClr val="bg2">
                    <a:lumMod val="75000"/>
                  </a:schemeClr>
                </a:solidFill>
              </a:rPr>
              <a:t>Mikroorganismen</a:t>
            </a:r>
            <a:r>
              <a:rPr lang="de-CH" sz="2800" dirty="0"/>
              <a:t> im </a:t>
            </a:r>
            <a:r>
              <a:rPr lang="de-CH" sz="2800" dirty="0" err="1"/>
              <a:t>Belebtschlamm</a:t>
            </a:r>
            <a:r>
              <a:rPr lang="de-CH" sz="2800" dirty="0"/>
              <a:t> bauen die meisten organischen gelösten Schmutzstoffe ab: Sie wandeln Ammonium zu Nitrat und dieses zu elementarem, gasförmigem Stickstoff um. </a:t>
            </a:r>
            <a:endParaRPr lang="de-CH" sz="2800" dirty="0" smtClean="0"/>
          </a:p>
          <a:p>
            <a:r>
              <a:rPr lang="de-CH" sz="2800" dirty="0" smtClean="0"/>
              <a:t>Die </a:t>
            </a:r>
            <a:r>
              <a:rPr lang="de-CH" sz="2800" dirty="0">
                <a:solidFill>
                  <a:schemeClr val="bg2">
                    <a:lumMod val="75000"/>
                  </a:schemeClr>
                </a:solidFill>
              </a:rPr>
              <a:t>Bakterien</a:t>
            </a:r>
            <a:r>
              <a:rPr lang="de-CH" sz="2800" dirty="0"/>
              <a:t> benützen Kohlenstoffverbindungen wie Fett, Zucker oder Proteine entweder für den Aufbau der eigenen Biomasse oder für die Energiegewinnung. Beim </a:t>
            </a:r>
            <a:r>
              <a:rPr lang="de-CH" sz="2800" dirty="0" err="1"/>
              <a:t>Veratmen</a:t>
            </a:r>
            <a:r>
              <a:rPr lang="de-CH" sz="2800" dirty="0"/>
              <a:t> entstehen Kohlendioxid und Wasser.</a:t>
            </a:r>
          </a:p>
        </p:txBody>
      </p:sp>
      <p:sp>
        <p:nvSpPr>
          <p:cNvPr id="7"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77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dirty="0" smtClean="0"/>
              <a:t>Biologische Reinigung</a:t>
            </a:r>
            <a:endParaRPr lang="de-CH" dirty="0"/>
          </a:p>
        </p:txBody>
      </p:sp>
      <p:sp>
        <p:nvSpPr>
          <p:cNvPr id="3" name="Content Placeholder 2"/>
          <p:cNvSpPr>
            <a:spLocks noGrp="1"/>
          </p:cNvSpPr>
          <p:nvPr>
            <p:ph sz="quarter" idx="1"/>
          </p:nvPr>
        </p:nvSpPr>
        <p:spPr/>
        <p:txBody>
          <a:bodyPr/>
          <a:lstStyle/>
          <a:p>
            <a:r>
              <a:rPr lang="de-CH" dirty="0" smtClean="0"/>
              <a:t>Becken der Biologischen </a:t>
            </a:r>
            <a:r>
              <a:rPr lang="de-CH" dirty="0"/>
              <a:t>Reinigung</a:t>
            </a:r>
            <a:endParaRPr lang="de-DE" dirty="0" smtClean="0"/>
          </a:p>
        </p:txBody>
      </p:sp>
      <p:pic>
        <p:nvPicPr>
          <p:cNvPr id="4098" name="Picture 2" descr=" "/>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756" r="15760"/>
          <a:stretch/>
        </p:blipFill>
        <p:spPr bwMode="auto">
          <a:xfrm>
            <a:off x="755576" y="2276872"/>
            <a:ext cx="4174836" cy="284797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hteck 9"/>
          <p:cNvSpPr/>
          <p:nvPr/>
        </p:nvSpPr>
        <p:spPr>
          <a:xfrm>
            <a:off x="251520" y="6381328"/>
            <a:ext cx="8568952" cy="253916"/>
          </a:xfrm>
          <a:prstGeom prst="rect">
            <a:avLst/>
          </a:prstGeom>
        </p:spPr>
        <p:txBody>
          <a:bodyPr wrap="square">
            <a:spAutoFit/>
          </a:bodyPr>
          <a:lstStyle/>
          <a:p>
            <a:r>
              <a:rPr lang="de-CH" sz="1050" dirty="0" smtClean="0"/>
              <a:t>Quelle Bild: http://www.stadt-zuerich.ch/content/ted/de/index/entsorgung_recycling/sauberes_wasser/klaerwerk.html Zugriff: 9.5.2013.</a:t>
            </a:r>
            <a:endParaRPr lang="de-CH" sz="1050" dirty="0"/>
          </a:p>
        </p:txBody>
      </p:sp>
    </p:spTree>
    <p:extLst>
      <p:ext uri="{BB962C8B-B14F-4D97-AF65-F5344CB8AC3E}">
        <p14:creationId xmlns:p14="http://schemas.microsoft.com/office/powerpoint/2010/main" xmlns="" val="1205883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CH" sz="3200" dirty="0" smtClean="0"/>
              <a:t>Lückentext: Chemische Reinigung</a:t>
            </a:r>
            <a:endParaRPr lang="de-CH" sz="3200" dirty="0"/>
          </a:p>
        </p:txBody>
      </p:sp>
      <p:sp>
        <p:nvSpPr>
          <p:cNvPr id="3" name="Content Placeholder 2"/>
          <p:cNvSpPr>
            <a:spLocks noGrp="1"/>
          </p:cNvSpPr>
          <p:nvPr>
            <p:ph sz="quarter" idx="1"/>
          </p:nvPr>
        </p:nvSpPr>
        <p:spPr/>
        <p:txBody>
          <a:bodyPr>
            <a:normAutofit fontScale="92500" lnSpcReduction="10000"/>
          </a:bodyPr>
          <a:lstStyle/>
          <a:p>
            <a:r>
              <a:rPr lang="de-CH" sz="2800" dirty="0"/>
              <a:t>Dieser Prozess findet parallel zur biologischen Reinigung statt. Das Abwasser enthält </a:t>
            </a:r>
            <a:r>
              <a:rPr lang="de-CH" sz="2800" dirty="0">
                <a:solidFill>
                  <a:schemeClr val="bg2">
                    <a:lumMod val="75000"/>
                  </a:schemeClr>
                </a:solidFill>
              </a:rPr>
              <a:t>Phosphate</a:t>
            </a:r>
            <a:r>
              <a:rPr lang="de-CH" sz="2800" dirty="0"/>
              <a:t>, die von Wasch- und Reinigungsmitteln sowie Lebensmitteln stammen</a:t>
            </a:r>
            <a:r>
              <a:rPr lang="de-CH" sz="2800" dirty="0" smtClean="0"/>
              <a:t>.</a:t>
            </a:r>
          </a:p>
          <a:p>
            <a:r>
              <a:rPr lang="de-CH" sz="2800" dirty="0" smtClean="0"/>
              <a:t>Dem </a:t>
            </a:r>
            <a:r>
              <a:rPr lang="de-CH" sz="2800" dirty="0"/>
              <a:t>Abwasser wird deshalb Eisensalz zugeführt: Eisen und Phosphate verbinden sich zu unlöslichen </a:t>
            </a:r>
            <a:r>
              <a:rPr lang="de-CH" sz="2800" dirty="0">
                <a:solidFill>
                  <a:schemeClr val="bg2">
                    <a:lumMod val="75000"/>
                  </a:schemeClr>
                </a:solidFill>
              </a:rPr>
              <a:t>Fällungsprodukten</a:t>
            </a:r>
            <a:r>
              <a:rPr lang="de-CH" sz="2800" dirty="0"/>
              <a:t>, die sich zusammen mit dem </a:t>
            </a:r>
            <a:r>
              <a:rPr lang="de-CH" sz="2800" dirty="0" err="1"/>
              <a:t>Belebtschlamm</a:t>
            </a:r>
            <a:r>
              <a:rPr lang="de-CH" sz="2800" dirty="0"/>
              <a:t> in den Nachklärbecken vom Abwasser trennen lassen</a:t>
            </a:r>
            <a:r>
              <a:rPr lang="de-CH" sz="2800" dirty="0" smtClean="0"/>
              <a:t>.</a:t>
            </a:r>
          </a:p>
          <a:p>
            <a:r>
              <a:rPr lang="de-CH" sz="2800" dirty="0"/>
              <a:t>Dieser Überschussschlamm wird zusammen mit dem Primärschlamm aus der mechanischen Reinigung der </a:t>
            </a:r>
            <a:r>
              <a:rPr lang="de-CH" sz="2800" dirty="0">
                <a:solidFill>
                  <a:schemeClr val="bg2">
                    <a:lumMod val="75000"/>
                  </a:schemeClr>
                </a:solidFill>
              </a:rPr>
              <a:t>Faulung</a:t>
            </a:r>
            <a:r>
              <a:rPr lang="de-CH" sz="2800" dirty="0"/>
              <a:t> zugeführt – als Frischschlamm.</a:t>
            </a:r>
          </a:p>
        </p:txBody>
      </p:sp>
      <p:sp>
        <p:nvSpPr>
          <p:cNvPr id="7" name="Rectangle 3"/>
          <p:cNvSpPr>
            <a:spLocks noChangeArrowheads="1"/>
          </p:cNvSpPr>
          <p:nvPr/>
        </p:nvSpPr>
        <p:spPr bwMode="auto">
          <a:xfrm>
            <a:off x="6609942" y="431629"/>
            <a:ext cx="16450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Entstanden im Rahmen des</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Integrativen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Projekts </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2012/13 des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Geographischen Institutes </a:t>
            </a:r>
            <a:b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b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der Universit</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ä</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t Z</a:t>
            </a:r>
            <a:r>
              <a:rPr kumimoji="0" lang="de-CH" sz="800" b="0" i="0" u="none" strike="noStrike" cap="none" normalizeH="0" baseline="0" dirty="0" smtClean="0">
                <a:ln>
                  <a:noFill/>
                </a:ln>
                <a:solidFill>
                  <a:schemeClr val="bg1">
                    <a:lumMod val="50000"/>
                  </a:schemeClr>
                </a:solidFill>
                <a:effectLst/>
                <a:latin typeface="Calibri"/>
                <a:ea typeface="Calibri" pitchFamily="34" charset="0"/>
                <a:cs typeface="Times New Roman" pitchFamily="18" charset="0"/>
              </a:rPr>
              <a:t>ü</a:t>
            </a:r>
            <a:r>
              <a:rPr kumimoji="0" lang="de-CH" sz="800" b="0" i="0" u="none" strike="noStrike" cap="none" normalizeH="0" baseline="0" dirty="0" smtClean="0">
                <a:ln>
                  <a:noFill/>
                </a:ln>
                <a:solidFill>
                  <a:schemeClr val="bg1">
                    <a:lumMod val="50000"/>
                  </a:schemeClr>
                </a:solidFill>
                <a:effectLst/>
                <a:latin typeface="Sylfaen" pitchFamily="18" charset="0"/>
                <a:ea typeface="Calibri" pitchFamily="34" charset="0"/>
                <a:cs typeface="Times New Roman" pitchFamily="18" charset="0"/>
              </a:rPr>
              <a:t>rich</a:t>
            </a:r>
            <a:endParaRPr kumimoji="0" lang="de-CH" sz="1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1519" y="431630"/>
            <a:ext cx="3778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39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539</Words>
  <Application>Microsoft Office PowerPoint</Application>
  <PresentationFormat>Bildschirmpräsentation (4:3)</PresentationFormat>
  <Paragraphs>67</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Civic</vt:lpstr>
      <vt:lpstr>Wasser</vt:lpstr>
      <vt:lpstr>Das Prinzip einer Kläranlage</vt:lpstr>
      <vt:lpstr>Lückentext: mechanische Reinigung</vt:lpstr>
      <vt:lpstr>Mechanische Reinigung</vt:lpstr>
      <vt:lpstr>Mechanische Reinigung</vt:lpstr>
      <vt:lpstr>Mechanische Reinigung</vt:lpstr>
      <vt:lpstr>Lückentext: Biologische Reinigung</vt:lpstr>
      <vt:lpstr>Biologische Reinigung</vt:lpstr>
      <vt:lpstr>Lückentext: Chemische Reinigung</vt:lpstr>
      <vt:lpstr>Chemische Reinigung</vt:lpstr>
      <vt:lpstr>Lückentext: Filtration</vt:lpstr>
      <vt:lpstr>Filtration</vt:lpstr>
      <vt:lpstr>Grenzen unserer Kläranlagen</vt:lpstr>
      <vt:lpstr>Was gehört nicht ins Abwasser?</vt:lpstr>
      <vt:lpstr>Was gehört nicht ins Abwasser?</vt:lpstr>
    </vt:vector>
  </TitlesOfParts>
  <Company>ETH Zuerich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Wasser</dc:title>
  <dc:creator>Polich  Pascale</dc:creator>
  <cp:lastModifiedBy>Stoll</cp:lastModifiedBy>
  <cp:revision>20</cp:revision>
  <dcterms:created xsi:type="dcterms:W3CDTF">2013-03-20T14:42:01Z</dcterms:created>
  <dcterms:modified xsi:type="dcterms:W3CDTF">2013-05-09T19:40:44Z</dcterms:modified>
</cp:coreProperties>
</file>